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68" r:id="rId13"/>
  </p:sldIdLst>
  <p:sldSz cx="6858000" cy="9906000" type="A4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14" autoAdjust="0"/>
    <p:restoredTop sz="94660"/>
  </p:normalViewPr>
  <p:slideViewPr>
    <p:cSldViewPr snapToGrid="0">
      <p:cViewPr>
        <p:scale>
          <a:sx n="100" d="100"/>
          <a:sy n="100" d="100"/>
        </p:scale>
        <p:origin x="1354" y="-158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BF00DE-49DD-4A90-B309-07ECF8870ECC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70313" y="857250"/>
            <a:ext cx="160337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CACB85-01C3-42E0-A96E-B499AC0DD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09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0313" y="857250"/>
            <a:ext cx="16033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ACB85-01C3-42E0-A96E-B499AC0DD2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35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0313" y="857250"/>
            <a:ext cx="16033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ACB85-01C3-42E0-A96E-B499AC0DD2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88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0313" y="857250"/>
            <a:ext cx="16033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ACB85-01C3-42E0-A96E-B499AC0DD24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96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0313" y="857250"/>
            <a:ext cx="16033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ACB85-01C3-42E0-A96E-B499AC0DD2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66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0313" y="857250"/>
            <a:ext cx="16033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ACB85-01C3-42E0-A96E-B499AC0DD2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25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0313" y="857250"/>
            <a:ext cx="16033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ACB85-01C3-42E0-A96E-B499AC0DD2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52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0313" y="857250"/>
            <a:ext cx="16033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ACB85-01C3-42E0-A96E-B499AC0DD2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5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0313" y="857250"/>
            <a:ext cx="16033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ACB85-01C3-42E0-A96E-B499AC0DD2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46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0313" y="857250"/>
            <a:ext cx="16033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ACB85-01C3-42E0-A96E-B499AC0DD2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64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0313" y="857250"/>
            <a:ext cx="16033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ACB85-01C3-42E0-A96E-B499AC0DD2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105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0313" y="857250"/>
            <a:ext cx="16033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ACB85-01C3-42E0-A96E-B499AC0DD2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33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70313" y="857250"/>
            <a:ext cx="1603375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CACB85-01C3-42E0-A96E-B499AC0DD2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54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584F1-0810-41D1-AACE-8657387A4F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621191"/>
            <a:ext cx="5143500" cy="3448756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C9ABA8-C11A-4227-90A8-04171BEFB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47957-D969-4B68-A977-C7459C0ED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74F3-7C81-4944-AC24-CBF64A966781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E7CC94-9368-42A2-8B7C-2825790D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9D80B-3F0A-4333-8973-0AA6BDA90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A1A93-F7D3-4AA6-995C-0DBD85598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49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9C141-B211-40CD-A300-D49F5E7E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9DC22-4E76-4855-BD60-56A0F74B8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CA218-AA10-42FF-8A66-28411913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74F3-7C81-4944-AC24-CBF64A966781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D689B-BBD6-430B-A802-EB1D37C69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B616E-7B91-4BA7-9D44-F2D4D446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A1A93-F7D3-4AA6-995C-0DBD85598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80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ABCC12-C74D-4FE4-8EC0-E7A2FBA408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6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0D24-8993-4DDB-B38B-A881BF8E5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7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55C01-2C45-4FFE-BA0F-E8CA41FAF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74F3-7C81-4944-AC24-CBF64A966781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C2193-EA4C-4F0D-B893-B536AC82C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0E18-9959-4D2C-A3A7-EFB04C02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A1A93-F7D3-4AA6-995C-0DBD85598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810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49996-F599-45A4-B58B-B075ED42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59473-5037-48FA-99BD-E75428EC5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C61B95-5E41-4181-B5F7-7278EA81E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74F3-7C81-4944-AC24-CBF64A966781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863A-399F-4698-8A9A-4670CA419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305D2-7D1E-4C99-BF30-A810AF22D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A1A93-F7D3-4AA6-995C-0DBD85598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86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395C9-24F1-41C5-AA12-99A7EC674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2469622"/>
            <a:ext cx="5915025" cy="4120620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B9A74-D2B2-4A40-87B8-EB6B75456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6" y="6629225"/>
            <a:ext cx="5915025" cy="216693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DDD41-F9FA-4107-8328-588AEF82A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74F3-7C81-4944-AC24-CBF64A966781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5843A-EE44-4AC3-99A3-46CCA6EB3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F66F4-E616-4C86-B369-916431D76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A1A93-F7D3-4AA6-995C-0DBD85598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09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C20AA-BEBA-4D5B-A9C4-9A7B32A17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8D8C7-2D2D-43FD-852C-A186EF169C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3D53F-DB7D-4E3F-BFDB-55525B5B4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4418B-29E5-405F-9E92-F285622CF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74F3-7C81-4944-AC24-CBF64A966781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954F8-A289-4712-B124-28C14F38E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2C237-0589-46AD-AB31-D6184990A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A1A93-F7D3-4AA6-995C-0DBD85598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318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57D45-FC8E-44CD-BBDD-5537B1C42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527404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A8263-71AC-46E4-9216-16313B6F0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B5998-3F3F-484A-A485-E00F6494E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E56099-7B12-444E-95C1-357663FDD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7D8B56-A004-495E-99CB-3BD2F0EC22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93E6E8-9694-42EC-89EC-B5A86F062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74F3-7C81-4944-AC24-CBF64A966781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C1768A-B346-4697-AD19-5C1A2D6EF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D85933-EA77-4503-A1BD-A0B7CAB1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A1A93-F7D3-4AA6-995C-0DBD85598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2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0A14-60D5-4222-AC47-4E73C8F84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357B77-84C8-4340-AF39-1E16C765A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74F3-7C81-4944-AC24-CBF64A966781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3AD86-B1F5-4CF9-841F-BF641CDC7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619569-192D-45F0-9516-7697F97EF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A1A93-F7D3-4AA6-995C-0DBD85598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260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D5B8FE-1153-4D9A-93FD-8A45F8645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74F3-7C81-4944-AC24-CBF64A966781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DB7180-BF9E-40E8-9F8F-4640A1995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8DB14-57E3-42C2-8C17-55DDF1F5D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A1A93-F7D3-4AA6-995C-0DBD85598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54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4196-9D0B-4EFF-81D5-22F067D7E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3" cy="23114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BC8EA-D56A-4426-8EDA-098DC8C6E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3" y="1426281"/>
            <a:ext cx="3471863" cy="7039681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7A84B-EF74-4C20-B168-5B09993E7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3" cy="550562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83C11C-3340-4D69-9CF0-D3B9023C2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74F3-7C81-4944-AC24-CBF64A966781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821C8-B66C-4D5F-9C9A-C5327924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ABC23-E875-4C70-B0EA-50B13DE9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A1A93-F7D3-4AA6-995C-0DBD85598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03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4055-4A84-4224-890A-520FF42DB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3" cy="23114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6D49AE-6753-485A-91BC-B897CD2C82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3" y="1426281"/>
            <a:ext cx="3471863" cy="7039681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8A5284-53DD-4A32-9819-A1E5538EB7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3" cy="550562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0D387-A551-4F02-B22B-A1C6BC189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D74F3-7C81-4944-AC24-CBF64A966781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94916B-520F-49F7-BE60-0371CEAD2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CFB05D-7955-436C-93BC-00A6C321E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A1A93-F7D3-4AA6-995C-0DBD85598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38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A7ADA7-DE7D-42A0-89EA-10E48C263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4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D8B21-44FD-4408-B8FB-7FA96C5BB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05414-7707-454E-9867-5E31708A8F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9181395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D74F3-7C81-4944-AC24-CBF64A966781}" type="datetimeFigureOut">
              <a:rPr lang="en-US" smtClean="0"/>
              <a:t>6/8/2020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DAA3E-FDE9-411C-BF2B-DDD8FC117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9181395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65F54-425B-4560-8A43-ADAA5D2B3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9181395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A1A93-F7D3-4AA6-995C-0DBD85598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64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05F796-E0D2-49CB-9936-C4B2D35B8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4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9EB512-AF0F-4BF6-B0DF-990558E3E50A}"/>
              </a:ext>
            </a:extLst>
          </p:cNvPr>
          <p:cNvSpPr/>
          <p:nvPr/>
        </p:nvSpPr>
        <p:spPr>
          <a:xfrm>
            <a:off x="356310" y="361104"/>
            <a:ext cx="6145379" cy="379829"/>
          </a:xfrm>
          <a:prstGeom prst="roundRect">
            <a:avLst/>
          </a:prstGeom>
          <a:gradFill flip="none" rotWithShape="1">
            <a:gsLst>
              <a:gs pos="0">
                <a:srgbClr val="660F12">
                  <a:shade val="30000"/>
                  <a:satMod val="115000"/>
                </a:srgbClr>
              </a:gs>
              <a:gs pos="50000">
                <a:srgbClr val="660F12">
                  <a:shade val="67500"/>
                  <a:satMod val="115000"/>
                </a:srgbClr>
              </a:gs>
              <a:gs pos="100000">
                <a:srgbClr val="660F1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6D1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Using The Swagger as the API documentation tool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AA1275-42E0-4267-A586-FFD0EB1DB838}"/>
              </a:ext>
            </a:extLst>
          </p:cNvPr>
          <p:cNvSpPr/>
          <p:nvPr/>
        </p:nvSpPr>
        <p:spPr>
          <a:xfrm>
            <a:off x="227153" y="981634"/>
            <a:ext cx="6403694" cy="87410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Swagger API is a good way to document the Restful API to help the development team to check the results of the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contain a list of API links to {Put, Post, Delete, Put} Restful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57A397-35B4-403D-9706-FA3ED3418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24" y="1263712"/>
            <a:ext cx="5318349" cy="584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06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9EB512-AF0F-4BF6-B0DF-990558E3E50A}"/>
              </a:ext>
            </a:extLst>
          </p:cNvPr>
          <p:cNvSpPr/>
          <p:nvPr/>
        </p:nvSpPr>
        <p:spPr>
          <a:xfrm>
            <a:off x="356310" y="361104"/>
            <a:ext cx="6145379" cy="379829"/>
          </a:xfrm>
          <a:prstGeom prst="roundRect">
            <a:avLst/>
          </a:prstGeom>
          <a:gradFill flip="none" rotWithShape="1">
            <a:gsLst>
              <a:gs pos="0">
                <a:srgbClr val="660F12">
                  <a:shade val="30000"/>
                  <a:satMod val="115000"/>
                </a:srgbClr>
              </a:gs>
              <a:gs pos="50000">
                <a:srgbClr val="660F12">
                  <a:shade val="67500"/>
                  <a:satMod val="115000"/>
                </a:srgbClr>
              </a:gs>
              <a:gs pos="100000">
                <a:srgbClr val="660F1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6D1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Using The Swagger as the API documentation tool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AA1275-42E0-4267-A586-FFD0EB1DB838}"/>
              </a:ext>
            </a:extLst>
          </p:cNvPr>
          <p:cNvSpPr/>
          <p:nvPr/>
        </p:nvSpPr>
        <p:spPr>
          <a:xfrm>
            <a:off x="227153" y="981634"/>
            <a:ext cx="6403694" cy="87410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Real-Time Charts for monitoring the interaction of students for every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Real-Time Charts to monitor the E-Exams of students that submit the answers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AA373-37C9-46FB-9AD3-FA32801B4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11" y="1280159"/>
            <a:ext cx="4086550" cy="3529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9A2375-1DD5-42CB-A6DF-7E612A6205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57" y="4684303"/>
            <a:ext cx="5021176" cy="250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62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99800F8-82C9-41E6-839A-64FF21581209}"/>
              </a:ext>
            </a:extLst>
          </p:cNvPr>
          <p:cNvSpPr/>
          <p:nvPr/>
        </p:nvSpPr>
        <p:spPr>
          <a:xfrm>
            <a:off x="0" y="0"/>
            <a:ext cx="6882924" cy="99060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256342-A1B2-4168-8AFA-79B20EEB5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63" y="0"/>
            <a:ext cx="6601073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47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9EB512-AF0F-4BF6-B0DF-990558E3E50A}"/>
              </a:ext>
            </a:extLst>
          </p:cNvPr>
          <p:cNvSpPr/>
          <p:nvPr/>
        </p:nvSpPr>
        <p:spPr>
          <a:xfrm>
            <a:off x="356310" y="361104"/>
            <a:ext cx="6145379" cy="379829"/>
          </a:xfrm>
          <a:prstGeom prst="roundRect">
            <a:avLst/>
          </a:prstGeom>
          <a:gradFill flip="none" rotWithShape="1">
            <a:gsLst>
              <a:gs pos="0">
                <a:srgbClr val="660F12">
                  <a:shade val="30000"/>
                  <a:satMod val="115000"/>
                </a:srgbClr>
              </a:gs>
              <a:gs pos="50000">
                <a:srgbClr val="660F12">
                  <a:shade val="67500"/>
                  <a:satMod val="115000"/>
                </a:srgbClr>
              </a:gs>
              <a:gs pos="100000">
                <a:srgbClr val="660F1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6D1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Abstract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AA1275-42E0-4267-A586-FFD0EB1DB838}"/>
              </a:ext>
            </a:extLst>
          </p:cNvPr>
          <p:cNvSpPr/>
          <p:nvPr/>
        </p:nvSpPr>
        <p:spPr>
          <a:xfrm>
            <a:off x="227153" y="981634"/>
            <a:ext cx="6403694" cy="87410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business vision of the project takes the student into a lifecycle of 4 levels (Skills Building – Entertainment - Interaction – Career development) using Internal services integrated with External 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Applying different design patterns that can integrate any type of services or platforms or programming languages  using the Microservices Architecture &amp; patterns.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Microservice Systems development can be managed using DEVOPS /Scrum framework: </a:t>
            </a:r>
          </a:p>
          <a:p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Scrum/DevOps framework lifecycle begin from the product backlog that contains all the project user stories.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team begin what sections will start to develop in Sprint planning phase and package them up to the sprint backlog.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Sprint backlog contains what the team develop in their days.</a:t>
            </a:r>
          </a:p>
          <a:p>
            <a:endParaRPr lang="en-US" sz="14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After work the packages will be reviewed using CI/CD tools.</a:t>
            </a:r>
          </a:p>
          <a:p>
            <a:endParaRPr lang="en-US" sz="14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Then operation team can release the sources to increment them on the running environment (docker).</a:t>
            </a:r>
          </a:p>
          <a:p>
            <a:endParaRPr lang="en-US" sz="14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Finishing up the sprint by checking out if there are artifacts or issues to get red of them in next sprints.</a:t>
            </a: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3E44D8-A166-484B-AD13-B9BD4CAB07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t="4065" r="3065" b="10107"/>
          <a:stretch/>
        </p:blipFill>
        <p:spPr>
          <a:xfrm>
            <a:off x="984809" y="3587945"/>
            <a:ext cx="4768291" cy="250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64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95B72949-1773-40E8-92BB-DC8F86357CC2}"/>
              </a:ext>
            </a:extLst>
          </p:cNvPr>
          <p:cNvSpPr/>
          <p:nvPr/>
        </p:nvSpPr>
        <p:spPr>
          <a:xfrm>
            <a:off x="227153" y="1397661"/>
            <a:ext cx="6403694" cy="3555339"/>
          </a:xfrm>
          <a:prstGeom prst="roundRect">
            <a:avLst>
              <a:gd name="adj" fmla="val 21402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9EB512-AF0F-4BF6-B0DF-990558E3E50A}"/>
              </a:ext>
            </a:extLst>
          </p:cNvPr>
          <p:cNvSpPr/>
          <p:nvPr/>
        </p:nvSpPr>
        <p:spPr>
          <a:xfrm>
            <a:off x="356310" y="361104"/>
            <a:ext cx="6145379" cy="379829"/>
          </a:xfrm>
          <a:prstGeom prst="roundRect">
            <a:avLst/>
          </a:prstGeom>
          <a:gradFill flip="none" rotWithShape="1">
            <a:gsLst>
              <a:gs pos="0">
                <a:srgbClr val="660F12">
                  <a:shade val="30000"/>
                  <a:satMod val="115000"/>
                </a:srgbClr>
              </a:gs>
              <a:gs pos="50000">
                <a:srgbClr val="660F12">
                  <a:shade val="67500"/>
                  <a:satMod val="115000"/>
                </a:srgbClr>
              </a:gs>
              <a:gs pos="100000">
                <a:srgbClr val="660F1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6D1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Business Vision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AA1275-42E0-4267-A586-FFD0EB1DB838}"/>
              </a:ext>
            </a:extLst>
          </p:cNvPr>
          <p:cNvSpPr/>
          <p:nvPr/>
        </p:nvSpPr>
        <p:spPr>
          <a:xfrm>
            <a:off x="227153" y="981634"/>
            <a:ext cx="6403694" cy="87410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DFC17-FFFD-44B0-B662-CDD5E4A27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4" y="1716920"/>
            <a:ext cx="5412851" cy="2854104"/>
          </a:xfrm>
          <a:prstGeom prst="rect">
            <a:avLst/>
          </a:pr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D6C0164-98C2-462A-A65B-DCC85C684468}"/>
              </a:ext>
            </a:extLst>
          </p:cNvPr>
          <p:cNvSpPr/>
          <p:nvPr/>
        </p:nvSpPr>
        <p:spPr>
          <a:xfrm>
            <a:off x="1169239" y="1008783"/>
            <a:ext cx="4519520" cy="3617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6D1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For Students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50C4CB8-178F-4E48-8B25-AA0B5CC1CCBA}"/>
              </a:ext>
            </a:extLst>
          </p:cNvPr>
          <p:cNvSpPr/>
          <p:nvPr/>
        </p:nvSpPr>
        <p:spPr>
          <a:xfrm>
            <a:off x="1169239" y="5188162"/>
            <a:ext cx="4519520" cy="36172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rgbClr val="6D1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For Faculty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2E9A912-5FD9-46A7-B28C-DF549E612537}"/>
              </a:ext>
            </a:extLst>
          </p:cNvPr>
          <p:cNvSpPr/>
          <p:nvPr/>
        </p:nvSpPr>
        <p:spPr>
          <a:xfrm>
            <a:off x="227153" y="5616375"/>
            <a:ext cx="6403694" cy="3555339"/>
          </a:xfrm>
          <a:prstGeom prst="roundRect">
            <a:avLst>
              <a:gd name="adj" fmla="val 21402"/>
            </a:avLst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B931FAC-4B3C-478E-872E-C15924227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357" y="5867597"/>
            <a:ext cx="4991926" cy="279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82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9EB512-AF0F-4BF6-B0DF-990558E3E50A}"/>
              </a:ext>
            </a:extLst>
          </p:cNvPr>
          <p:cNvSpPr/>
          <p:nvPr/>
        </p:nvSpPr>
        <p:spPr>
          <a:xfrm>
            <a:off x="356310" y="361104"/>
            <a:ext cx="6145379" cy="379829"/>
          </a:xfrm>
          <a:prstGeom prst="roundRect">
            <a:avLst/>
          </a:prstGeom>
          <a:gradFill flip="none" rotWithShape="1">
            <a:gsLst>
              <a:gs pos="0">
                <a:srgbClr val="660F12">
                  <a:shade val="30000"/>
                  <a:satMod val="115000"/>
                </a:srgbClr>
              </a:gs>
              <a:gs pos="50000">
                <a:srgbClr val="660F12">
                  <a:shade val="67500"/>
                  <a:satMod val="115000"/>
                </a:srgbClr>
              </a:gs>
              <a:gs pos="100000">
                <a:srgbClr val="660F1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6D1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Conceptual Model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AA1275-42E0-4267-A586-FFD0EB1DB838}"/>
              </a:ext>
            </a:extLst>
          </p:cNvPr>
          <p:cNvSpPr/>
          <p:nvPr/>
        </p:nvSpPr>
        <p:spPr>
          <a:xfrm>
            <a:off x="227153" y="981634"/>
            <a:ext cx="6403694" cy="87410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conceptual model explain the interaction of users with the services (Bounded contexts).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the user is anonymous before the authentication usage by the identity 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every BC there are types of user where they have their permissions and policies like (Course Microservices) have specified roles to sign in like { Admin, Student, Doctor, TA} and every one has its claims.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can explore it to find roles and the business logic of every one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896A27-67BA-46A8-969D-16CD9C46D0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8" t="14902" r="8615" b="5261"/>
          <a:stretch/>
        </p:blipFill>
        <p:spPr>
          <a:xfrm>
            <a:off x="356310" y="1539422"/>
            <a:ext cx="6137818" cy="331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563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9EB512-AF0F-4BF6-B0DF-990558E3E50A}"/>
              </a:ext>
            </a:extLst>
          </p:cNvPr>
          <p:cNvSpPr/>
          <p:nvPr/>
        </p:nvSpPr>
        <p:spPr>
          <a:xfrm>
            <a:off x="356310" y="361104"/>
            <a:ext cx="6145379" cy="379829"/>
          </a:xfrm>
          <a:prstGeom prst="roundRect">
            <a:avLst/>
          </a:prstGeom>
          <a:gradFill flip="none" rotWithShape="1">
            <a:gsLst>
              <a:gs pos="0">
                <a:srgbClr val="660F12">
                  <a:shade val="30000"/>
                  <a:satMod val="115000"/>
                </a:srgbClr>
              </a:gs>
              <a:gs pos="50000">
                <a:srgbClr val="660F12">
                  <a:shade val="67500"/>
                  <a:satMod val="115000"/>
                </a:srgbClr>
              </a:gs>
              <a:gs pos="100000">
                <a:srgbClr val="660F1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6D1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Microservices Architecture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AA1275-42E0-4267-A586-FFD0EB1DB838}"/>
              </a:ext>
            </a:extLst>
          </p:cNvPr>
          <p:cNvSpPr/>
          <p:nvPr/>
        </p:nvSpPr>
        <p:spPr>
          <a:xfrm>
            <a:off x="227153" y="981634"/>
            <a:ext cx="6403694" cy="87410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Architecture contains 7 Microservices domains as illustrated implementing the Single DB per Service Design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Domains communicate using publisher subscriber design pattern using </a:t>
            </a:r>
            <a:r>
              <a:rPr lang="en-US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RappitMQ</a:t>
            </a: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as the messaging middle ware by AMQP async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the BFF and API Gateway design patterns to map the microservices to users and aggregate them as one link to consume them using OCELOT as a package of dotnet 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Finally frontend apps communicate the REST API links and </a:t>
            </a:r>
            <a:r>
              <a:rPr lang="en-US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websockets</a:t>
            </a: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3BEA09-CAB6-4A01-A758-6DD28B6DF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64" y="1409700"/>
            <a:ext cx="6294069" cy="348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8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9EB512-AF0F-4BF6-B0DF-990558E3E50A}"/>
              </a:ext>
            </a:extLst>
          </p:cNvPr>
          <p:cNvSpPr/>
          <p:nvPr/>
        </p:nvSpPr>
        <p:spPr>
          <a:xfrm>
            <a:off x="356310" y="361104"/>
            <a:ext cx="6145379" cy="379829"/>
          </a:xfrm>
          <a:prstGeom prst="roundRect">
            <a:avLst/>
          </a:prstGeom>
          <a:gradFill flip="none" rotWithShape="1">
            <a:gsLst>
              <a:gs pos="0">
                <a:srgbClr val="660F12">
                  <a:shade val="30000"/>
                  <a:satMod val="115000"/>
                </a:srgbClr>
              </a:gs>
              <a:gs pos="50000">
                <a:srgbClr val="660F12">
                  <a:shade val="67500"/>
                  <a:satMod val="115000"/>
                </a:srgbClr>
              </a:gs>
              <a:gs pos="100000">
                <a:srgbClr val="660F1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6D1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Domain Driven Design using CQRS DP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AA1275-42E0-4267-A586-FFD0EB1DB838}"/>
              </a:ext>
            </a:extLst>
          </p:cNvPr>
          <p:cNvSpPr/>
          <p:nvPr/>
        </p:nvSpPr>
        <p:spPr>
          <a:xfrm>
            <a:off x="227153" y="981634"/>
            <a:ext cx="6403694" cy="87410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Dividing the Services into subunits of microservice, each has its roles and responsibilities.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Domain Model Layer: contain the business logic that is the heart of microservices.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Infrastructure Layer: is the DB Model Modifier, and the stateful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Application Layer is the API that map users application to use the microservices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Real-Time App contain the functionalities of how to communicate with UIs in Real-Time consuming using </a:t>
            </a:r>
            <a:r>
              <a:rPr lang="en-US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WebSockets</a:t>
            </a: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API event source.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5E7839-DEBE-413B-8FEB-A301C8EB9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5" y="653974"/>
            <a:ext cx="5845894" cy="337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98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9EB512-AF0F-4BF6-B0DF-990558E3E50A}"/>
              </a:ext>
            </a:extLst>
          </p:cNvPr>
          <p:cNvSpPr/>
          <p:nvPr/>
        </p:nvSpPr>
        <p:spPr>
          <a:xfrm>
            <a:off x="356310" y="361104"/>
            <a:ext cx="6145379" cy="379829"/>
          </a:xfrm>
          <a:prstGeom prst="roundRect">
            <a:avLst/>
          </a:prstGeom>
          <a:gradFill flip="none" rotWithShape="1">
            <a:gsLst>
              <a:gs pos="0">
                <a:srgbClr val="660F12">
                  <a:shade val="30000"/>
                  <a:satMod val="115000"/>
                </a:srgbClr>
              </a:gs>
              <a:gs pos="50000">
                <a:srgbClr val="660F12">
                  <a:shade val="67500"/>
                  <a:satMod val="115000"/>
                </a:srgbClr>
              </a:gs>
              <a:gs pos="100000">
                <a:srgbClr val="660F1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6D1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Deploy the Microservices into Docker using </a:t>
            </a:r>
            <a:r>
              <a:rPr lang="en-US" sz="2000" b="1" dirty="0" err="1"/>
              <a:t>Dcompose</a:t>
            </a:r>
            <a:endParaRPr lang="en-US" sz="2000" b="1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AA1275-42E0-4267-A586-FFD0EB1DB838}"/>
              </a:ext>
            </a:extLst>
          </p:cNvPr>
          <p:cNvSpPr/>
          <p:nvPr/>
        </p:nvSpPr>
        <p:spPr>
          <a:xfrm>
            <a:off x="227153" y="981634"/>
            <a:ext cx="6403694" cy="87410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 is the best automated software to deploy microservices in servers.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Docker compose or swarm to compose all microservices to run together independently.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 you must containerized every app inside then create a file for compose all containers together to run on docker.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file is </a:t>
            </a:r>
            <a:r>
              <a:rPr lang="en-US" dirty="0" err="1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docker.compose.yml</a:t>
            </a: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which contain the commands to run and can be overridden by other docker compose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compose file specify where are the ports of apps and DBs and the dependencies and the file to compose in environment.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EE3A5-41F7-4330-AD9D-839D39B1F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09" y="981634"/>
            <a:ext cx="6495380" cy="3653651"/>
          </a:xfrm>
          <a:prstGeom prst="roundRect">
            <a:avLst>
              <a:gd name="adj" fmla="val 1835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239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9EB512-AF0F-4BF6-B0DF-990558E3E50A}"/>
              </a:ext>
            </a:extLst>
          </p:cNvPr>
          <p:cNvSpPr/>
          <p:nvPr/>
        </p:nvSpPr>
        <p:spPr>
          <a:xfrm>
            <a:off x="356310" y="361104"/>
            <a:ext cx="6145379" cy="379829"/>
          </a:xfrm>
          <a:prstGeom prst="roundRect">
            <a:avLst/>
          </a:prstGeom>
          <a:gradFill flip="none" rotWithShape="1">
            <a:gsLst>
              <a:gs pos="0">
                <a:srgbClr val="660F12">
                  <a:shade val="30000"/>
                  <a:satMod val="115000"/>
                </a:srgbClr>
              </a:gs>
              <a:gs pos="50000">
                <a:srgbClr val="660F12">
                  <a:shade val="67500"/>
                  <a:satMod val="115000"/>
                </a:srgbClr>
              </a:gs>
              <a:gs pos="100000">
                <a:srgbClr val="660F1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6D1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Deploy the Microservices on Microsoft ASF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AA1275-42E0-4267-A586-FFD0EB1DB838}"/>
              </a:ext>
            </a:extLst>
          </p:cNvPr>
          <p:cNvSpPr/>
          <p:nvPr/>
        </p:nvSpPr>
        <p:spPr>
          <a:xfrm>
            <a:off x="227153" y="981634"/>
            <a:ext cx="6403694" cy="87410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Azure Service Fabric is a platform application for deployment that automate the process and orchestrate the nodes/servers.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 only in your On-Premises servers but can be on Azure or other clouds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it in Linux or Windows Servers OSs as a mesh of microservices.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Orchestrator not only deploy the microservices but also manage the failure and scaling of microservices over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good another technology is the Kubernetes that can orchestrate the services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158679-35CB-43E5-847F-50E18BCA1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79" y="1083930"/>
            <a:ext cx="5972525" cy="33280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31090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39EB512-AF0F-4BF6-B0DF-990558E3E50A}"/>
              </a:ext>
            </a:extLst>
          </p:cNvPr>
          <p:cNvSpPr/>
          <p:nvPr/>
        </p:nvSpPr>
        <p:spPr>
          <a:xfrm>
            <a:off x="356310" y="361104"/>
            <a:ext cx="6145379" cy="379829"/>
          </a:xfrm>
          <a:prstGeom prst="roundRect">
            <a:avLst/>
          </a:prstGeom>
          <a:gradFill flip="none" rotWithShape="1">
            <a:gsLst>
              <a:gs pos="0">
                <a:srgbClr val="660F12">
                  <a:shade val="30000"/>
                  <a:satMod val="115000"/>
                </a:srgbClr>
              </a:gs>
              <a:gs pos="50000">
                <a:srgbClr val="660F12">
                  <a:shade val="67500"/>
                  <a:satMod val="115000"/>
                </a:srgbClr>
              </a:gs>
              <a:gs pos="100000">
                <a:srgbClr val="660F12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solidFill>
              <a:srgbClr val="6D10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Composite UI consume the Microservices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3AA1275-42E0-4267-A586-FFD0EB1DB838}"/>
              </a:ext>
            </a:extLst>
          </p:cNvPr>
          <p:cNvSpPr/>
          <p:nvPr/>
        </p:nvSpPr>
        <p:spPr>
          <a:xfrm>
            <a:off x="227153" y="981634"/>
            <a:ext cx="6403694" cy="87410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320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Consuming the Microservices using single page app (Angular) as a composite 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 can find out that UI consume the different backend apps to get a good performance, if a microservice fail just a part fail not all UI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2A7F0F-DD08-410E-9158-1D5D15680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94" y="981634"/>
            <a:ext cx="5937809" cy="56946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99604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4901</TotalTime>
  <Words>763</Words>
  <Application>Microsoft Office PowerPoint</Application>
  <PresentationFormat>A4 Paper (210x297 mm)</PresentationFormat>
  <Paragraphs>168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Khalil</dc:creator>
  <cp:lastModifiedBy>Ahmed Khalil</cp:lastModifiedBy>
  <cp:revision>24</cp:revision>
  <dcterms:created xsi:type="dcterms:W3CDTF">2020-02-27T08:29:43Z</dcterms:created>
  <dcterms:modified xsi:type="dcterms:W3CDTF">2020-06-10T17:42:42Z</dcterms:modified>
</cp:coreProperties>
</file>